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77" r:id="rId4"/>
    <p:sldId id="279" r:id="rId5"/>
    <p:sldId id="258" r:id="rId6"/>
    <p:sldId id="263" r:id="rId7"/>
    <p:sldId id="259" r:id="rId8"/>
    <p:sldId id="261" r:id="rId9"/>
    <p:sldId id="280" r:id="rId10"/>
    <p:sldId id="266" r:id="rId11"/>
    <p:sldId id="264" r:id="rId12"/>
    <p:sldId id="287" r:id="rId13"/>
    <p:sldId id="288" r:id="rId14"/>
    <p:sldId id="265" r:id="rId15"/>
    <p:sldId id="285" r:id="rId16"/>
    <p:sldId id="286" r:id="rId17"/>
    <p:sldId id="282" r:id="rId18"/>
    <p:sldId id="267" r:id="rId19"/>
    <p:sldId id="268" r:id="rId20"/>
    <p:sldId id="275" r:id="rId21"/>
    <p:sldId id="281" r:id="rId22"/>
    <p:sldId id="27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22" autoAdjust="0"/>
    <p:restoredTop sz="94660"/>
  </p:normalViewPr>
  <p:slideViewPr>
    <p:cSldViewPr snapToGrid="0">
      <p:cViewPr>
        <p:scale>
          <a:sx n="66" d="100"/>
          <a:sy n="66" d="100"/>
        </p:scale>
        <p:origin x="2584" y="1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58DD3C-992F-43DD-B356-5C89517A6B0C}" type="doc">
      <dgm:prSet loTypeId="urn:microsoft.com/office/officeart/2005/8/layout/list1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A6DF133-7E2E-47E1-AB40-F2633B4B8412}">
      <dgm:prSet/>
      <dgm:spPr/>
      <dgm:t>
        <a:bodyPr/>
        <a:lstStyle/>
        <a:p>
          <a:r>
            <a:rPr lang="en-US"/>
            <a:t>Endpoint functionalities:</a:t>
          </a:r>
        </a:p>
      </dgm:t>
    </dgm:pt>
    <dgm:pt modelId="{02B2DDB8-D788-4DDE-836E-BFD37E9A1BB5}" type="parTrans" cxnId="{74AAE760-5278-469D-94BF-9F530258D638}">
      <dgm:prSet/>
      <dgm:spPr/>
      <dgm:t>
        <a:bodyPr/>
        <a:lstStyle/>
        <a:p>
          <a:endParaRPr lang="en-US"/>
        </a:p>
      </dgm:t>
    </dgm:pt>
    <dgm:pt modelId="{AAFE345F-D145-47CD-9DF6-BAC49FA7E54E}" type="sibTrans" cxnId="{74AAE760-5278-469D-94BF-9F530258D638}">
      <dgm:prSet/>
      <dgm:spPr/>
      <dgm:t>
        <a:bodyPr/>
        <a:lstStyle/>
        <a:p>
          <a:endParaRPr lang="en-US"/>
        </a:p>
      </dgm:t>
    </dgm:pt>
    <dgm:pt modelId="{D01E9BA5-F038-4665-824D-905DD7A43F6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Get all health tips</a:t>
          </a:r>
        </a:p>
      </dgm:t>
    </dgm:pt>
    <dgm:pt modelId="{059BB873-EFDC-4FCA-81A4-05A4601C3042}" type="parTrans" cxnId="{1704DDBD-AD31-44A6-930E-589FB0CD5DFA}">
      <dgm:prSet/>
      <dgm:spPr/>
      <dgm:t>
        <a:bodyPr/>
        <a:lstStyle/>
        <a:p>
          <a:endParaRPr lang="en-US"/>
        </a:p>
      </dgm:t>
    </dgm:pt>
    <dgm:pt modelId="{D2F96782-39DD-47CA-B3F0-5F74F503BA3E}" type="sibTrans" cxnId="{1704DDBD-AD31-44A6-930E-589FB0CD5DFA}">
      <dgm:prSet/>
      <dgm:spPr/>
      <dgm:t>
        <a:bodyPr/>
        <a:lstStyle/>
        <a:p>
          <a:endParaRPr lang="en-US"/>
        </a:p>
      </dgm:t>
    </dgm:pt>
    <dgm:pt modelId="{8A3E661D-7933-4CE1-82BD-844CD59EC35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Get all health tips of a given type</a:t>
          </a:r>
        </a:p>
      </dgm:t>
    </dgm:pt>
    <dgm:pt modelId="{5AF19EE9-5623-4559-AA4A-EE4CDC88F95C}" type="parTrans" cxnId="{E003A540-A6BE-47A2-B105-AC17F64475BF}">
      <dgm:prSet/>
      <dgm:spPr/>
      <dgm:t>
        <a:bodyPr/>
        <a:lstStyle/>
        <a:p>
          <a:endParaRPr lang="en-US"/>
        </a:p>
      </dgm:t>
    </dgm:pt>
    <dgm:pt modelId="{DDD1486B-7D66-4E26-ACBA-C44B05496AEB}" type="sibTrans" cxnId="{E003A540-A6BE-47A2-B105-AC17F64475BF}">
      <dgm:prSet/>
      <dgm:spPr/>
      <dgm:t>
        <a:bodyPr/>
        <a:lstStyle/>
        <a:p>
          <a:endParaRPr lang="en-US"/>
        </a:p>
      </dgm:t>
    </dgm:pt>
    <dgm:pt modelId="{245AD22B-03C2-4232-90F0-0CA67E5C9F2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Get specific health tip</a:t>
          </a:r>
        </a:p>
      </dgm:t>
    </dgm:pt>
    <dgm:pt modelId="{7F48AFEE-038F-4035-B418-E23CCF3445F1}" type="parTrans" cxnId="{BDFC7F89-D1E1-4E11-B4C4-A31C844B7C9C}">
      <dgm:prSet/>
      <dgm:spPr/>
      <dgm:t>
        <a:bodyPr/>
        <a:lstStyle/>
        <a:p>
          <a:endParaRPr lang="en-US"/>
        </a:p>
      </dgm:t>
    </dgm:pt>
    <dgm:pt modelId="{F5661862-C5BF-4A59-821F-E3B2A684E99C}" type="sibTrans" cxnId="{BDFC7F89-D1E1-4E11-B4C4-A31C844B7C9C}">
      <dgm:prSet/>
      <dgm:spPr/>
      <dgm:t>
        <a:bodyPr/>
        <a:lstStyle/>
        <a:p>
          <a:endParaRPr lang="en-US"/>
        </a:p>
      </dgm:t>
    </dgm:pt>
    <dgm:pt modelId="{B880E28F-A6F4-4389-B5FD-CF753036CF1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Add/Change/Remove Subscription Level to health tips</a:t>
          </a:r>
        </a:p>
      </dgm:t>
    </dgm:pt>
    <dgm:pt modelId="{933064A1-6875-48C6-AE9E-BCEB2D6C3581}" type="parTrans" cxnId="{A44F148E-6FE9-4917-ABC6-A9D54D7818B8}">
      <dgm:prSet/>
      <dgm:spPr/>
      <dgm:t>
        <a:bodyPr/>
        <a:lstStyle/>
        <a:p>
          <a:endParaRPr lang="en-US"/>
        </a:p>
      </dgm:t>
    </dgm:pt>
    <dgm:pt modelId="{8518BF50-9DFC-4069-AC7D-9FBBB35DA869}" type="sibTrans" cxnId="{A44F148E-6FE9-4917-ABC6-A9D54D7818B8}">
      <dgm:prSet/>
      <dgm:spPr/>
      <dgm:t>
        <a:bodyPr/>
        <a:lstStyle/>
        <a:p>
          <a:endParaRPr lang="en-US"/>
        </a:p>
      </dgm:t>
    </dgm:pt>
    <dgm:pt modelId="{7E5BCFB1-9855-40FF-B490-427EAAEAEB74}">
      <dgm:prSet/>
      <dgm:spPr/>
      <dgm:t>
        <a:bodyPr/>
        <a:lstStyle/>
        <a:p>
          <a:r>
            <a:rPr lang="en-US"/>
            <a:t>Other functionality:</a:t>
          </a:r>
        </a:p>
      </dgm:t>
    </dgm:pt>
    <dgm:pt modelId="{B9C2140D-7892-4BC1-A5E6-1F72EEA204E0}" type="parTrans" cxnId="{3771FF2B-B9FB-4C9E-85BA-1081F1FAB723}">
      <dgm:prSet/>
      <dgm:spPr/>
      <dgm:t>
        <a:bodyPr/>
        <a:lstStyle/>
        <a:p>
          <a:endParaRPr lang="en-US"/>
        </a:p>
      </dgm:t>
    </dgm:pt>
    <dgm:pt modelId="{F105DDCF-155C-4773-8D2E-2FF171C9DEDA}" type="sibTrans" cxnId="{3771FF2B-B9FB-4C9E-85BA-1081F1FAB723}">
      <dgm:prSet/>
      <dgm:spPr/>
      <dgm:t>
        <a:bodyPr/>
        <a:lstStyle/>
        <a:p>
          <a:endParaRPr lang="en-US"/>
        </a:p>
      </dgm:t>
    </dgm:pt>
    <dgm:pt modelId="{819A9DFA-E52D-48DE-A093-CBFC3A355AE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Send health tips via email</a:t>
          </a:r>
        </a:p>
      </dgm:t>
    </dgm:pt>
    <dgm:pt modelId="{76805CE7-6501-4326-9677-C35EF3238D71}" type="parTrans" cxnId="{38D5DAFC-8EBE-44E5-B325-4711F5434892}">
      <dgm:prSet/>
      <dgm:spPr/>
      <dgm:t>
        <a:bodyPr/>
        <a:lstStyle/>
        <a:p>
          <a:endParaRPr lang="en-US"/>
        </a:p>
      </dgm:t>
    </dgm:pt>
    <dgm:pt modelId="{9794F24F-D6F1-4751-914B-DCA34B7F5F32}" type="sibTrans" cxnId="{38D5DAFC-8EBE-44E5-B325-4711F5434892}">
      <dgm:prSet/>
      <dgm:spPr/>
      <dgm:t>
        <a:bodyPr/>
        <a:lstStyle/>
        <a:p>
          <a:endParaRPr lang="en-US"/>
        </a:p>
      </dgm:t>
    </dgm:pt>
    <dgm:pt modelId="{D07A1B4F-D602-6042-92C7-7C99424D54AC}" type="pres">
      <dgm:prSet presAssocID="{0458DD3C-992F-43DD-B356-5C89517A6B0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B6147E-C9E0-394E-9F19-3E5424BBA947}" type="pres">
      <dgm:prSet presAssocID="{7A6DF133-7E2E-47E1-AB40-F2633B4B8412}" presName="parentLin" presStyleCnt="0"/>
      <dgm:spPr/>
    </dgm:pt>
    <dgm:pt modelId="{2BB5A380-C1D8-5343-A2AA-CA45D5598A31}" type="pres">
      <dgm:prSet presAssocID="{7A6DF133-7E2E-47E1-AB40-F2633B4B8412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07775037-482C-6F45-9133-37AF87680789}" type="pres">
      <dgm:prSet presAssocID="{7A6DF133-7E2E-47E1-AB40-F2633B4B841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35F94F-D3A3-3D41-A633-C59247E013D7}" type="pres">
      <dgm:prSet presAssocID="{7A6DF133-7E2E-47E1-AB40-F2633B4B8412}" presName="negativeSpace" presStyleCnt="0"/>
      <dgm:spPr/>
    </dgm:pt>
    <dgm:pt modelId="{B8D7A497-2379-E346-942C-9EC790CE1121}" type="pres">
      <dgm:prSet presAssocID="{7A6DF133-7E2E-47E1-AB40-F2633B4B8412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7AD9E-E100-A843-8D51-2937E664C308}" type="pres">
      <dgm:prSet presAssocID="{AAFE345F-D145-47CD-9DF6-BAC49FA7E54E}" presName="spaceBetweenRectangles" presStyleCnt="0"/>
      <dgm:spPr/>
    </dgm:pt>
    <dgm:pt modelId="{F8EA666A-9D4B-C047-914B-E9EF579395C0}" type="pres">
      <dgm:prSet presAssocID="{7E5BCFB1-9855-40FF-B490-427EAAEAEB74}" presName="parentLin" presStyleCnt="0"/>
      <dgm:spPr/>
    </dgm:pt>
    <dgm:pt modelId="{1313037A-AA06-0B4C-B08D-D87134332E81}" type="pres">
      <dgm:prSet presAssocID="{7E5BCFB1-9855-40FF-B490-427EAAEAEB7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0A1B8FFD-AB05-1B48-B7F3-B088EDC59E26}" type="pres">
      <dgm:prSet presAssocID="{7E5BCFB1-9855-40FF-B490-427EAAEAEB7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85821-EE43-4E41-93A9-B2B0EF4C3691}" type="pres">
      <dgm:prSet presAssocID="{7E5BCFB1-9855-40FF-B490-427EAAEAEB74}" presName="negativeSpace" presStyleCnt="0"/>
      <dgm:spPr/>
    </dgm:pt>
    <dgm:pt modelId="{82C9A044-7739-3747-A67E-39CF1D8D80A7}" type="pres">
      <dgm:prSet presAssocID="{7E5BCFB1-9855-40FF-B490-427EAAEAEB7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B21154-7232-3844-802F-DECEB20C1FE7}" type="presOf" srcId="{7A6DF133-7E2E-47E1-AB40-F2633B4B8412}" destId="{2BB5A380-C1D8-5343-A2AA-CA45D5598A31}" srcOrd="0" destOrd="0" presId="urn:microsoft.com/office/officeart/2005/8/layout/list1"/>
    <dgm:cxn modelId="{610F13C4-9224-254D-8C3D-099B88E47528}" type="presOf" srcId="{7E5BCFB1-9855-40FF-B490-427EAAEAEB74}" destId="{1313037A-AA06-0B4C-B08D-D87134332E81}" srcOrd="0" destOrd="0" presId="urn:microsoft.com/office/officeart/2005/8/layout/list1"/>
    <dgm:cxn modelId="{8FE3EF47-307A-2A4A-87F5-DD673E68F0B0}" type="presOf" srcId="{0458DD3C-992F-43DD-B356-5C89517A6B0C}" destId="{D07A1B4F-D602-6042-92C7-7C99424D54AC}" srcOrd="0" destOrd="0" presId="urn:microsoft.com/office/officeart/2005/8/layout/list1"/>
    <dgm:cxn modelId="{38D5DAFC-8EBE-44E5-B325-4711F5434892}" srcId="{7E5BCFB1-9855-40FF-B490-427EAAEAEB74}" destId="{819A9DFA-E52D-48DE-A093-CBFC3A355AE5}" srcOrd="0" destOrd="0" parTransId="{76805CE7-6501-4326-9677-C35EF3238D71}" sibTransId="{9794F24F-D6F1-4751-914B-DCA34B7F5F32}"/>
    <dgm:cxn modelId="{EEE8B9C1-93B4-5B46-813C-3D53A4005B99}" type="presOf" srcId="{7A6DF133-7E2E-47E1-AB40-F2633B4B8412}" destId="{07775037-482C-6F45-9133-37AF87680789}" srcOrd="1" destOrd="0" presId="urn:microsoft.com/office/officeart/2005/8/layout/list1"/>
    <dgm:cxn modelId="{A44F148E-6FE9-4917-ABC6-A9D54D7818B8}" srcId="{7A6DF133-7E2E-47E1-AB40-F2633B4B8412}" destId="{B880E28F-A6F4-4389-B5FD-CF753036CF1C}" srcOrd="3" destOrd="0" parTransId="{933064A1-6875-48C6-AE9E-BCEB2D6C3581}" sibTransId="{8518BF50-9DFC-4069-AC7D-9FBBB35DA869}"/>
    <dgm:cxn modelId="{1704DDBD-AD31-44A6-930E-589FB0CD5DFA}" srcId="{7A6DF133-7E2E-47E1-AB40-F2633B4B8412}" destId="{D01E9BA5-F038-4665-824D-905DD7A43F62}" srcOrd="0" destOrd="0" parTransId="{059BB873-EFDC-4FCA-81A4-05A4601C3042}" sibTransId="{D2F96782-39DD-47CA-B3F0-5F74F503BA3E}"/>
    <dgm:cxn modelId="{6603B0E1-939D-8A47-9C99-2EAF09625491}" type="presOf" srcId="{D01E9BA5-F038-4665-824D-905DD7A43F62}" destId="{B8D7A497-2379-E346-942C-9EC790CE1121}" srcOrd="0" destOrd="0" presId="urn:microsoft.com/office/officeart/2005/8/layout/list1"/>
    <dgm:cxn modelId="{E003A540-A6BE-47A2-B105-AC17F64475BF}" srcId="{7A6DF133-7E2E-47E1-AB40-F2633B4B8412}" destId="{8A3E661D-7933-4CE1-82BD-844CD59EC357}" srcOrd="1" destOrd="0" parTransId="{5AF19EE9-5623-4559-AA4A-EE4CDC88F95C}" sibTransId="{DDD1486B-7D66-4E26-ACBA-C44B05496AEB}"/>
    <dgm:cxn modelId="{3771FF2B-B9FB-4C9E-85BA-1081F1FAB723}" srcId="{0458DD3C-992F-43DD-B356-5C89517A6B0C}" destId="{7E5BCFB1-9855-40FF-B490-427EAAEAEB74}" srcOrd="1" destOrd="0" parTransId="{B9C2140D-7892-4BC1-A5E6-1F72EEA204E0}" sibTransId="{F105DDCF-155C-4773-8D2E-2FF171C9DEDA}"/>
    <dgm:cxn modelId="{0653F639-087A-9143-936F-07A0D9FEF2EE}" type="presOf" srcId="{7E5BCFB1-9855-40FF-B490-427EAAEAEB74}" destId="{0A1B8FFD-AB05-1B48-B7F3-B088EDC59E26}" srcOrd="1" destOrd="0" presId="urn:microsoft.com/office/officeart/2005/8/layout/list1"/>
    <dgm:cxn modelId="{6A09C2C0-CF0F-BF45-8435-E335820D37C6}" type="presOf" srcId="{B880E28F-A6F4-4389-B5FD-CF753036CF1C}" destId="{B8D7A497-2379-E346-942C-9EC790CE1121}" srcOrd="0" destOrd="3" presId="urn:microsoft.com/office/officeart/2005/8/layout/list1"/>
    <dgm:cxn modelId="{BDFC7F89-D1E1-4E11-B4C4-A31C844B7C9C}" srcId="{7A6DF133-7E2E-47E1-AB40-F2633B4B8412}" destId="{245AD22B-03C2-4232-90F0-0CA67E5C9F21}" srcOrd="2" destOrd="0" parTransId="{7F48AFEE-038F-4035-B418-E23CCF3445F1}" sibTransId="{F5661862-C5BF-4A59-821F-E3B2A684E99C}"/>
    <dgm:cxn modelId="{74AAE760-5278-469D-94BF-9F530258D638}" srcId="{0458DD3C-992F-43DD-B356-5C89517A6B0C}" destId="{7A6DF133-7E2E-47E1-AB40-F2633B4B8412}" srcOrd="0" destOrd="0" parTransId="{02B2DDB8-D788-4DDE-836E-BFD37E9A1BB5}" sibTransId="{AAFE345F-D145-47CD-9DF6-BAC49FA7E54E}"/>
    <dgm:cxn modelId="{19A2EE12-9B64-934E-84A7-A3C7D56A5CE0}" type="presOf" srcId="{245AD22B-03C2-4232-90F0-0CA67E5C9F21}" destId="{B8D7A497-2379-E346-942C-9EC790CE1121}" srcOrd="0" destOrd="2" presId="urn:microsoft.com/office/officeart/2005/8/layout/list1"/>
    <dgm:cxn modelId="{3B02A539-6A33-7548-9C93-B98DEA433A0B}" type="presOf" srcId="{8A3E661D-7933-4CE1-82BD-844CD59EC357}" destId="{B8D7A497-2379-E346-942C-9EC790CE1121}" srcOrd="0" destOrd="1" presId="urn:microsoft.com/office/officeart/2005/8/layout/list1"/>
    <dgm:cxn modelId="{31BB74AC-683B-1143-9F95-7A24D32F65A1}" type="presOf" srcId="{819A9DFA-E52D-48DE-A093-CBFC3A355AE5}" destId="{82C9A044-7739-3747-A67E-39CF1D8D80A7}" srcOrd="0" destOrd="0" presId="urn:microsoft.com/office/officeart/2005/8/layout/list1"/>
    <dgm:cxn modelId="{8E0AFE2A-B78C-7545-8686-329C03D06AA2}" type="presParOf" srcId="{D07A1B4F-D602-6042-92C7-7C99424D54AC}" destId="{37B6147E-C9E0-394E-9F19-3E5424BBA947}" srcOrd="0" destOrd="0" presId="urn:microsoft.com/office/officeart/2005/8/layout/list1"/>
    <dgm:cxn modelId="{858B2AD5-4822-004A-9569-EF13FB8C37ED}" type="presParOf" srcId="{37B6147E-C9E0-394E-9F19-3E5424BBA947}" destId="{2BB5A380-C1D8-5343-A2AA-CA45D5598A31}" srcOrd="0" destOrd="0" presId="urn:microsoft.com/office/officeart/2005/8/layout/list1"/>
    <dgm:cxn modelId="{028B5F4B-E1E5-3745-A4A9-6590C7ED53AA}" type="presParOf" srcId="{37B6147E-C9E0-394E-9F19-3E5424BBA947}" destId="{07775037-482C-6F45-9133-37AF87680789}" srcOrd="1" destOrd="0" presId="urn:microsoft.com/office/officeart/2005/8/layout/list1"/>
    <dgm:cxn modelId="{582BE0E7-CF4C-7343-8405-01986F058464}" type="presParOf" srcId="{D07A1B4F-D602-6042-92C7-7C99424D54AC}" destId="{B335F94F-D3A3-3D41-A633-C59247E013D7}" srcOrd="1" destOrd="0" presId="urn:microsoft.com/office/officeart/2005/8/layout/list1"/>
    <dgm:cxn modelId="{A909CDCB-3C63-AE4D-AFBA-AA562DDC38DD}" type="presParOf" srcId="{D07A1B4F-D602-6042-92C7-7C99424D54AC}" destId="{B8D7A497-2379-E346-942C-9EC790CE1121}" srcOrd="2" destOrd="0" presId="urn:microsoft.com/office/officeart/2005/8/layout/list1"/>
    <dgm:cxn modelId="{02BC6358-A70D-3F41-BA5A-CA18B9C927BA}" type="presParOf" srcId="{D07A1B4F-D602-6042-92C7-7C99424D54AC}" destId="{A0D7AD9E-E100-A843-8D51-2937E664C308}" srcOrd="3" destOrd="0" presId="urn:microsoft.com/office/officeart/2005/8/layout/list1"/>
    <dgm:cxn modelId="{A892166B-9BD5-B94B-AB04-E5A79B8795C0}" type="presParOf" srcId="{D07A1B4F-D602-6042-92C7-7C99424D54AC}" destId="{F8EA666A-9D4B-C047-914B-E9EF579395C0}" srcOrd="4" destOrd="0" presId="urn:microsoft.com/office/officeart/2005/8/layout/list1"/>
    <dgm:cxn modelId="{6347AC32-AF48-D146-BAC7-52EE70BB8A0A}" type="presParOf" srcId="{F8EA666A-9D4B-C047-914B-E9EF579395C0}" destId="{1313037A-AA06-0B4C-B08D-D87134332E81}" srcOrd="0" destOrd="0" presId="urn:microsoft.com/office/officeart/2005/8/layout/list1"/>
    <dgm:cxn modelId="{7861DCE5-79CC-9149-9007-D9C19149C4BA}" type="presParOf" srcId="{F8EA666A-9D4B-C047-914B-E9EF579395C0}" destId="{0A1B8FFD-AB05-1B48-B7F3-B088EDC59E26}" srcOrd="1" destOrd="0" presId="urn:microsoft.com/office/officeart/2005/8/layout/list1"/>
    <dgm:cxn modelId="{6E168517-50A4-BE41-8196-BDC0317AEFC3}" type="presParOf" srcId="{D07A1B4F-D602-6042-92C7-7C99424D54AC}" destId="{1EB85821-EE43-4E41-93A9-B2B0EF4C3691}" srcOrd="5" destOrd="0" presId="urn:microsoft.com/office/officeart/2005/8/layout/list1"/>
    <dgm:cxn modelId="{163E3DDB-70B0-C948-B9C0-1366F4740FDD}" type="presParOf" srcId="{D07A1B4F-D602-6042-92C7-7C99424D54AC}" destId="{82C9A044-7739-3747-A67E-39CF1D8D80A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7A497-2379-E346-942C-9EC790CE1121}">
      <dsp:nvSpPr>
        <dsp:cNvPr id="0" name=""/>
        <dsp:cNvSpPr/>
      </dsp:nvSpPr>
      <dsp:spPr>
        <a:xfrm>
          <a:off x="0" y="523807"/>
          <a:ext cx="5728344" cy="27531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4583" tIns="479044" rIns="444583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solidFill>
                <a:schemeClr val="tx1"/>
              </a:solidFill>
            </a:rPr>
            <a:t>Get all health tips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solidFill>
                <a:schemeClr val="tx1"/>
              </a:solidFill>
            </a:rPr>
            <a:t>Get all health tips of a given type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solidFill>
                <a:schemeClr val="tx1"/>
              </a:solidFill>
            </a:rPr>
            <a:t>Get specific health tip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solidFill>
                <a:schemeClr val="tx1"/>
              </a:solidFill>
            </a:rPr>
            <a:t>Add/Change/Remove Subscription Level to health tips</a:t>
          </a:r>
        </a:p>
      </dsp:txBody>
      <dsp:txXfrm>
        <a:off x="0" y="523807"/>
        <a:ext cx="5728344" cy="2753100"/>
      </dsp:txXfrm>
    </dsp:sp>
    <dsp:sp modelId="{07775037-482C-6F45-9133-37AF87680789}">
      <dsp:nvSpPr>
        <dsp:cNvPr id="0" name=""/>
        <dsp:cNvSpPr/>
      </dsp:nvSpPr>
      <dsp:spPr>
        <a:xfrm>
          <a:off x="286417" y="184327"/>
          <a:ext cx="4009840" cy="6789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dk2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1562" tIns="0" rIns="15156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Endpoint functionalities:</a:t>
          </a:r>
        </a:p>
      </dsp:txBody>
      <dsp:txXfrm>
        <a:off x="319561" y="217471"/>
        <a:ext cx="3943552" cy="612672"/>
      </dsp:txXfrm>
    </dsp:sp>
    <dsp:sp modelId="{82C9A044-7739-3747-A67E-39CF1D8D80A7}">
      <dsp:nvSpPr>
        <dsp:cNvPr id="0" name=""/>
        <dsp:cNvSpPr/>
      </dsp:nvSpPr>
      <dsp:spPr>
        <a:xfrm>
          <a:off x="0" y="3740587"/>
          <a:ext cx="5728344" cy="9780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4583" tIns="479044" rIns="444583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solidFill>
                <a:schemeClr val="tx1"/>
              </a:solidFill>
            </a:rPr>
            <a:t>Send health tips via email</a:t>
          </a:r>
        </a:p>
      </dsp:txBody>
      <dsp:txXfrm>
        <a:off x="0" y="3740587"/>
        <a:ext cx="5728344" cy="978075"/>
      </dsp:txXfrm>
    </dsp:sp>
    <dsp:sp modelId="{0A1B8FFD-AB05-1B48-B7F3-B088EDC59E26}">
      <dsp:nvSpPr>
        <dsp:cNvPr id="0" name=""/>
        <dsp:cNvSpPr/>
      </dsp:nvSpPr>
      <dsp:spPr>
        <a:xfrm>
          <a:off x="286417" y="3401107"/>
          <a:ext cx="4009840" cy="6789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dk2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1562" tIns="0" rIns="15156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Other functionality:</a:t>
          </a:r>
        </a:p>
      </dsp:txBody>
      <dsp:txXfrm>
        <a:off x="319561" y="3434251"/>
        <a:ext cx="394355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BC760-1B36-F540-B608-802D7858DDFF}" type="datetimeFigureOut">
              <a:rPr lang="en-US" smtClean="0"/>
              <a:t>6/4/18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D1183-CB2A-114E-8A6D-9F5F91A1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6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D1183-CB2A-114E-8A6D-9F5F91A182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74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D1183-CB2A-114E-8A6D-9F5F91A182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34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D1183-CB2A-114E-8A6D-9F5F91A182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66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D1183-CB2A-114E-8A6D-9F5F91A182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86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D1183-CB2A-114E-8A6D-9F5F91A182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78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I chose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D1183-CB2A-114E-8A6D-9F5F91A182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53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D1183-CB2A-114E-8A6D-9F5F91A182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52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D1183-CB2A-114E-8A6D-9F5F91A1825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28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9600-14AB-44E6-B2B6-C2CCEF6B6D48}" type="datetimeFigureOut">
              <a:rPr lang="en-US" smtClean="0"/>
              <a:t>6/4/18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87A2-AC7D-4B2A-84F8-D8732E7F3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6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9600-14AB-44E6-B2B6-C2CCEF6B6D48}" type="datetimeFigureOut">
              <a:rPr lang="en-US" smtClean="0"/>
              <a:t>6/4/18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87A2-AC7D-4B2A-84F8-D8732E7F3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0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9600-14AB-44E6-B2B6-C2CCEF6B6D48}" type="datetimeFigureOut">
              <a:rPr lang="en-US" smtClean="0"/>
              <a:t>6/4/18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87A2-AC7D-4B2A-84F8-D8732E7F3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43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9600-14AB-44E6-B2B6-C2CCEF6B6D48}" type="datetimeFigureOut">
              <a:rPr lang="en-US" smtClean="0"/>
              <a:t>6/4/18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87A2-AC7D-4B2A-84F8-D8732E7F3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23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9600-14AB-44E6-B2B6-C2CCEF6B6D48}" type="datetimeFigureOut">
              <a:rPr lang="en-US" smtClean="0"/>
              <a:t>6/4/18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87A2-AC7D-4B2A-84F8-D8732E7F3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5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9600-14AB-44E6-B2B6-C2CCEF6B6D48}" type="datetimeFigureOut">
              <a:rPr lang="en-US" smtClean="0"/>
              <a:t>6/4/18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87A2-AC7D-4B2A-84F8-D8732E7F3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8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9600-14AB-44E6-B2B6-C2CCEF6B6D48}" type="datetimeFigureOut">
              <a:rPr lang="en-US" smtClean="0"/>
              <a:t>6/4/18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87A2-AC7D-4B2A-84F8-D8732E7F3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1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9600-14AB-44E6-B2B6-C2CCEF6B6D48}" type="datetimeFigureOut">
              <a:rPr lang="en-US" smtClean="0"/>
              <a:t>6/4/18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87A2-AC7D-4B2A-84F8-D8732E7F3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71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9600-14AB-44E6-B2B6-C2CCEF6B6D48}" type="datetimeFigureOut">
              <a:rPr lang="en-US" smtClean="0"/>
              <a:t>6/4/18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87A2-AC7D-4B2A-84F8-D8732E7F3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9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9600-14AB-44E6-B2B6-C2CCEF6B6D48}" type="datetimeFigureOut">
              <a:rPr lang="en-US" smtClean="0"/>
              <a:t>6/4/18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87A2-AC7D-4B2A-84F8-D8732E7F3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9600-14AB-44E6-B2B6-C2CCEF6B6D48}" type="datetimeFigureOut">
              <a:rPr lang="en-US" smtClean="0"/>
              <a:t>6/4/18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87A2-AC7D-4B2A-84F8-D8732E7F3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22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9600-14AB-44E6-B2B6-C2CCEF6B6D48}" type="datetimeFigureOut">
              <a:rPr lang="en-US" smtClean="0"/>
              <a:t>6/4/18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87A2-AC7D-4B2A-84F8-D8732E7F3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34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9600-14AB-44E6-B2B6-C2CCEF6B6D48}" type="datetimeFigureOut">
              <a:rPr lang="en-US" smtClean="0"/>
              <a:t>6/4/18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87A2-AC7D-4B2A-84F8-D8732E7F3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56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86E9600-14AB-44E6-B2B6-C2CCEF6B6D48}" type="datetimeFigureOut">
              <a:rPr lang="en-US" smtClean="0"/>
              <a:t>6/4/18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CB0E87A2-AC7D-4B2A-84F8-D8732E7F3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86E9600-14AB-44E6-B2B6-C2CCEF6B6D48}" type="datetimeFigureOut">
              <a:rPr lang="en-US" smtClean="0"/>
              <a:t>6/4/18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CB0E87A2-AC7D-4B2A-84F8-D8732E7F3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69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tiff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E93CF7-A380-4F5D-926E-5E7094CEC7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Senior Project:</a:t>
            </a:r>
            <a:br>
              <a:rPr lang="en-US" dirty="0" smtClean="0"/>
            </a:br>
            <a:r>
              <a:rPr lang="en-US" dirty="0" smtClean="0"/>
              <a:t>Creation Health Integration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5351A4B-ACAC-4D3B-AEA7-F40CEC689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252688"/>
          </a:xfrm>
        </p:spPr>
        <p:txBody>
          <a:bodyPr/>
          <a:lstStyle/>
          <a:p>
            <a:r>
              <a:rPr lang="en-US" dirty="0"/>
              <a:t>Ethan </a:t>
            </a:r>
            <a:r>
              <a:rPr lang="en-US" dirty="0" smtClean="0"/>
              <a:t>Beaver</a:t>
            </a:r>
          </a:p>
          <a:p>
            <a:endParaRPr lang="en-US" dirty="0"/>
          </a:p>
          <a:p>
            <a:r>
              <a:rPr lang="en-US" dirty="0" smtClean="0"/>
              <a:t>Walla Walla University, 2017-2018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08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4052E4-1255-49BA-9683-19A751AE4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Design Specifics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D26CB8-104C-4107-9ACB-4818C85279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6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="" xmlns:a16="http://schemas.microsoft.com/office/drawing/2014/main" id="{133F8CB7-795C-4272-9073-64D8CF97F2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a14="http://schemas.microsoft.com/office/drawing/2010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7743172-17A8-4FA4-8434-B813E03B76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="" xmlns:a16="http://schemas.microsoft.com/office/drawing/2014/main" id="{4CE1233C-FD2F-489E-BFDE-086F5FED64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="" xmlns:a16="http://schemas.microsoft.com/office/drawing/2014/main" id="{A75A784C-77D6-447B-923C-5A4498DA1F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472" y="1414985"/>
            <a:ext cx="6268062" cy="3854857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330FC7-44BF-4680-87F0-6CF4CBE02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1800225"/>
            <a:ext cx="3444211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Data Flow</a:t>
            </a:r>
          </a:p>
        </p:txBody>
      </p:sp>
    </p:spTree>
    <p:extLst>
      <p:ext uri="{BB962C8B-B14F-4D97-AF65-F5344CB8AC3E}">
        <p14:creationId xmlns:p14="http://schemas.microsoft.com/office/powerpoint/2010/main" val="1446425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="" xmlns:a16="http://schemas.microsoft.com/office/drawing/2014/main" id="{133F8CB7-795C-4272-9073-64D8CF97F2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a14="http://schemas.microsoft.com/office/drawing/2010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7743172-17A8-4FA4-8434-B813E03B76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="" xmlns:a16="http://schemas.microsoft.com/office/drawing/2014/main" id="{4CE1233C-FD2F-489E-BFDE-086F5FED64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913" y="643465"/>
            <a:ext cx="3387179" cy="5397897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14" y="1800225"/>
            <a:ext cx="3444211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Database Structure</a:t>
            </a:r>
          </a:p>
        </p:txBody>
      </p:sp>
    </p:spTree>
    <p:extLst>
      <p:ext uri="{BB962C8B-B14F-4D97-AF65-F5344CB8AC3E}">
        <p14:creationId xmlns:p14="http://schemas.microsoft.com/office/powerpoint/2010/main" val="2178301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="" xmlns:a16="http://schemas.microsoft.com/office/drawing/2014/main" id="{133F8CB7-795C-4272-9073-64D8CF97F2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a14="http://schemas.microsoft.com/office/drawing/2010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7743172-17A8-4FA4-8434-B813E03B76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23">
            <a:extLst>
              <a:ext uri="{FF2B5EF4-FFF2-40B4-BE49-F238E27FC236}">
                <a16:creationId xmlns="" xmlns:a16="http://schemas.microsoft.com/office/drawing/2014/main" id="{4CE1233C-FD2F-489E-BFDE-086F5FED64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566" y="643465"/>
            <a:ext cx="4169874" cy="5397897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14" y="1800225"/>
            <a:ext cx="3444211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API Structure</a:t>
            </a:r>
          </a:p>
        </p:txBody>
      </p:sp>
    </p:spTree>
    <p:extLst>
      <p:ext uri="{BB962C8B-B14F-4D97-AF65-F5344CB8AC3E}">
        <p14:creationId xmlns:p14="http://schemas.microsoft.com/office/powerpoint/2010/main" val="2087237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B2B82547-2424-4E7A-A98B-75206EE730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3">
            <a:extLst>
              <a:ext uri="{FF2B5EF4-FFF2-40B4-BE49-F238E27FC236}">
                <a16:creationId xmlns="" xmlns:a16="http://schemas.microsoft.com/office/drawing/2014/main" id="{5109BC2F-9616-4D7D-9E98-57898009A8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F95BC7-428D-4742-B9D4-4646CB2CC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54" y="1687286"/>
            <a:ext cx="3269463" cy="3978017"/>
          </a:xfrm>
        </p:spPr>
        <p:txBody>
          <a:bodyPr anchor="t">
            <a:normAutofit/>
          </a:bodyPr>
          <a:lstStyle/>
          <a:p>
            <a:r>
              <a:rPr lang="en-US" sz="4400" dirty="0"/>
              <a:t>API </a:t>
            </a:r>
            <a:r>
              <a:rPr lang="en-US" sz="4400" dirty="0" smtClean="0"/>
              <a:t>Endpoint Design</a:t>
            </a:r>
            <a:endParaRPr lang="en-US" sz="4400" dirty="0"/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076140"/>
              </p:ext>
            </p:extLst>
          </p:nvPr>
        </p:nvGraphicFramePr>
        <p:xfrm>
          <a:off x="5508820" y="965200"/>
          <a:ext cx="5728344" cy="4902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1133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F95BC7-428D-4742-B9D4-4646CB2CC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/>
              <a:t>API </a:t>
            </a:r>
            <a:r>
              <a:rPr lang="en-US" dirty="0" smtClean="0"/>
              <a:t>Endpoint Design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07" y="2609379"/>
            <a:ext cx="11000983" cy="3453796"/>
          </a:xfrm>
        </p:spPr>
      </p:pic>
    </p:spTree>
    <p:extLst>
      <p:ext uri="{BB962C8B-B14F-4D97-AF65-F5344CB8AC3E}">
        <p14:creationId xmlns:p14="http://schemas.microsoft.com/office/powerpoint/2010/main" val="8281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xmlns="" id="{11114F18-D12D-43C6-895F-5BA92C290C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3BC50DD1-DD7D-4E46-87FA-488D20EFD9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5C2AC00E-795B-4042-8AE5-AB81D1038E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1050631" y="1050634"/>
            <a:ext cx="6857997" cy="4756735"/>
          </a:xfrm>
          <a:custGeom>
            <a:avLst/>
            <a:gdLst>
              <a:gd name="connsiteX0" fmla="*/ 6857997 w 6857997"/>
              <a:gd name="connsiteY0" fmla="*/ 0 h 4756735"/>
              <a:gd name="connsiteX1" fmla="*/ 6857997 w 6857997"/>
              <a:gd name="connsiteY1" fmla="*/ 4458285 h 4756735"/>
              <a:gd name="connsiteX2" fmla="*/ 4861980 w 6857997"/>
              <a:gd name="connsiteY2" fmla="*/ 4458285 h 4756735"/>
              <a:gd name="connsiteX3" fmla="*/ 4480980 w 6857997"/>
              <a:gd name="connsiteY3" fmla="*/ 4744036 h 4756735"/>
              <a:gd name="connsiteX4" fmla="*/ 4472514 w 6857997"/>
              <a:gd name="connsiteY4" fmla="*/ 4747210 h 4756735"/>
              <a:gd name="connsiteX5" fmla="*/ 4459814 w 6857997"/>
              <a:gd name="connsiteY5" fmla="*/ 4751973 h 4756735"/>
              <a:gd name="connsiteX6" fmla="*/ 4447114 w 6857997"/>
              <a:gd name="connsiteY6" fmla="*/ 4756735 h 4756735"/>
              <a:gd name="connsiteX7" fmla="*/ 4436530 w 6857997"/>
              <a:gd name="connsiteY7" fmla="*/ 4756735 h 4756735"/>
              <a:gd name="connsiteX8" fmla="*/ 4423830 w 6857997"/>
              <a:gd name="connsiteY8" fmla="*/ 4756735 h 4756735"/>
              <a:gd name="connsiteX9" fmla="*/ 4413247 w 6857997"/>
              <a:gd name="connsiteY9" fmla="*/ 4751973 h 4756735"/>
              <a:gd name="connsiteX10" fmla="*/ 4400547 w 6857997"/>
              <a:gd name="connsiteY10" fmla="*/ 4747210 h 4756735"/>
              <a:gd name="connsiteX11" fmla="*/ 4392080 w 6857997"/>
              <a:gd name="connsiteY11" fmla="*/ 4744036 h 4756735"/>
              <a:gd name="connsiteX12" fmla="*/ 4011080 w 6857997"/>
              <a:gd name="connsiteY12" fmla="*/ 4458285 h 4756735"/>
              <a:gd name="connsiteX13" fmla="*/ 0 w 6857997"/>
              <a:gd name="connsiteY13" fmla="*/ 4458285 h 4756735"/>
              <a:gd name="connsiteX14" fmla="*/ 1 w 6857997"/>
              <a:gd name="connsiteY14" fmla="*/ 0 h 475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7997" h="4756735">
                <a:moveTo>
                  <a:pt x="6857997" y="0"/>
                </a:moveTo>
                <a:lnTo>
                  <a:pt x="6857997" y="4458285"/>
                </a:lnTo>
                <a:lnTo>
                  <a:pt x="4861980" y="4458285"/>
                </a:lnTo>
                <a:lnTo>
                  <a:pt x="4480980" y="4744036"/>
                </a:lnTo>
                <a:lnTo>
                  <a:pt x="4472514" y="4747210"/>
                </a:lnTo>
                <a:lnTo>
                  <a:pt x="4459814" y="4751973"/>
                </a:lnTo>
                <a:lnTo>
                  <a:pt x="4447114" y="4756735"/>
                </a:lnTo>
                <a:lnTo>
                  <a:pt x="4436530" y="4756735"/>
                </a:lnTo>
                <a:lnTo>
                  <a:pt x="4423830" y="4756735"/>
                </a:lnTo>
                <a:lnTo>
                  <a:pt x="4413247" y="4751973"/>
                </a:lnTo>
                <a:lnTo>
                  <a:pt x="4400547" y="4747210"/>
                </a:lnTo>
                <a:lnTo>
                  <a:pt x="4392080" y="4744036"/>
                </a:lnTo>
                <a:lnTo>
                  <a:pt x="4011080" y="4458285"/>
                </a:lnTo>
                <a:lnTo>
                  <a:pt x="0" y="4458285"/>
                </a:lnTo>
                <a:lnTo>
                  <a:pt x="1" y="0"/>
                </a:lnTo>
                <a:close/>
              </a:path>
            </a:pathLst>
          </a:cu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854" y="4733016"/>
            <a:ext cx="5752586" cy="1772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18"/>
          <a:stretch/>
        </p:blipFill>
        <p:spPr>
          <a:xfrm>
            <a:off x="5512854" y="4267796"/>
            <a:ext cx="5752586" cy="4652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476" y="362713"/>
            <a:ext cx="6497342" cy="2290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854" y="2844033"/>
            <a:ext cx="5752586" cy="14237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F95BC7-428D-4742-B9D4-4646CB2CC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1050463"/>
            <a:ext cx="3505200" cy="32173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Testing</a:t>
            </a:r>
          </a:p>
        </p:txBody>
      </p:sp>
    </p:spTree>
    <p:extLst>
      <p:ext uri="{BB962C8B-B14F-4D97-AF65-F5344CB8AC3E}">
        <p14:creationId xmlns:p14="http://schemas.microsoft.com/office/powerpoint/2010/main" val="30905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="" xmlns:a16="http://schemas.microsoft.com/office/drawing/2014/main" id="{8775F366-526C-4C42-8931-696FFE8AA5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597EA66B-2AAB-42B0-9F9D-38920D8D82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D360EBE3-31BB-422F-AA87-FA3873DAE4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12192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2725271"/>
            <a:ext cx="10572000" cy="2189254"/>
          </a:xfrm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249472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8EBCE5-26DE-43EF-A9FE-E98ECDD4B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Tools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7A5BFD-B69B-4DA0-BE9E-BB8F49000A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5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="" xmlns:a16="http://schemas.microsoft.com/office/drawing/2014/main" id="{A1DFCBE5-52C1-48A9-89CF-E7D68CCA16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="" xmlns:a16="http://schemas.microsoft.com/office/drawing/2014/main" id="{06AB74CA-E76D-4922-91FE-A4AAF0487C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47203"/>
            <a:ext cx="11707367" cy="2572622"/>
          </a:xfrm>
          <a:custGeom>
            <a:avLst/>
            <a:gdLst>
              <a:gd name="connsiteX0" fmla="*/ 0 w 11707367"/>
              <a:gd name="connsiteY0" fmla="*/ 0 h 2572622"/>
              <a:gd name="connsiteX1" fmla="*/ 1888420 w 11707367"/>
              <a:gd name="connsiteY1" fmla="*/ 0 h 2572622"/>
              <a:gd name="connsiteX2" fmla="*/ 2198560 w 11707367"/>
              <a:gd name="connsiteY2" fmla="*/ 310139 h 2572622"/>
              <a:gd name="connsiteX3" fmla="*/ 2425431 w 11707367"/>
              <a:gd name="connsiteY3" fmla="*/ 310139 h 2572622"/>
              <a:gd name="connsiteX4" fmla="*/ 2735570 w 11707367"/>
              <a:gd name="connsiteY4" fmla="*/ 0 h 2572622"/>
              <a:gd name="connsiteX5" fmla="*/ 11707367 w 11707367"/>
              <a:gd name="connsiteY5" fmla="*/ 0 h 2572622"/>
              <a:gd name="connsiteX6" fmla="*/ 11707367 w 11707367"/>
              <a:gd name="connsiteY6" fmla="*/ 2572622 h 2572622"/>
              <a:gd name="connsiteX7" fmla="*/ 0 w 11707367"/>
              <a:gd name="connsiteY7" fmla="*/ 2572622 h 257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07367" h="2572622">
                <a:moveTo>
                  <a:pt x="0" y="0"/>
                </a:moveTo>
                <a:lnTo>
                  <a:pt x="1888420" y="0"/>
                </a:lnTo>
                <a:lnTo>
                  <a:pt x="2198560" y="310139"/>
                </a:lnTo>
                <a:cubicBezTo>
                  <a:pt x="2261209" y="372788"/>
                  <a:pt x="2362782" y="372788"/>
                  <a:pt x="2425431" y="310139"/>
                </a:cubicBezTo>
                <a:lnTo>
                  <a:pt x="2735570" y="0"/>
                </a:lnTo>
                <a:lnTo>
                  <a:pt x="11707367" y="0"/>
                </a:lnTo>
                <a:lnTo>
                  <a:pt x="11707367" y="2572622"/>
                </a:lnTo>
                <a:lnTo>
                  <a:pt x="0" y="2572622"/>
                </a:lnTo>
                <a:close/>
              </a:path>
            </a:pathLst>
          </a:custGeom>
          <a:solidFill>
            <a:srgbClr val="59595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91" y="893637"/>
            <a:ext cx="3331905" cy="20574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503" y="1351774"/>
            <a:ext cx="3331905" cy="1141177"/>
          </a:xfrm>
          <a:prstGeom prst="rect">
            <a:avLst/>
          </a:prstGeom>
        </p:spPr>
      </p:pic>
      <p:pic>
        <p:nvPicPr>
          <p:cNvPr id="2052" name="Picture 4" descr="Image result for java spring">
            <a:extLst>
              <a:ext uri="{FF2B5EF4-FFF2-40B4-BE49-F238E27FC236}">
                <a16:creationId xmlns="" xmlns:a16="http://schemas.microsoft.com/office/drawing/2014/main" id="{EF98CC8A-9E3A-45D4-8F63-666B11B60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14" y="903596"/>
            <a:ext cx="3260054" cy="203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B2487E-D837-4B24-9BDE-F0568E0A5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91" y="4049486"/>
            <a:ext cx="4825480" cy="188322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Tools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51EF87-D691-4F2C-9552-D9629CA7E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316" y="4049485"/>
            <a:ext cx="4846151" cy="188322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Database: </a:t>
            </a:r>
            <a:r>
              <a:rPr lang="en-US" dirty="0" err="1">
                <a:solidFill>
                  <a:srgbClr val="FFFFFF"/>
                </a:solidFill>
              </a:rPr>
              <a:t>MariaDB</a:t>
            </a:r>
            <a:r>
              <a:rPr lang="en-US" dirty="0">
                <a:solidFill>
                  <a:srgbClr val="FFFFFF"/>
                </a:solidFill>
              </a:rPr>
              <a:t> with </a:t>
            </a:r>
            <a:r>
              <a:rPr lang="en-US" dirty="0" err="1">
                <a:solidFill>
                  <a:srgbClr val="FFFFFF"/>
                </a:solidFill>
              </a:rPr>
              <a:t>InnoDB</a:t>
            </a: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API: Java with Spring Boot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Testing: </a:t>
            </a:r>
            <a:r>
              <a:rPr lang="en-US" dirty="0" smtClean="0">
                <a:solidFill>
                  <a:srgbClr val="FFFFFF"/>
                </a:solidFill>
              </a:rPr>
              <a:t>Junit, </a:t>
            </a:r>
            <a:r>
              <a:rPr lang="en-US" dirty="0" err="1" smtClean="0">
                <a:solidFill>
                  <a:srgbClr val="FFFFFF"/>
                </a:solidFill>
              </a:rPr>
              <a:t>Mockito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7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89A69AF-D57B-49B4-886C-D4A5DC19442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CABDC08D-6093-4397-92D4-54D00E2BB1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B21196-4C7B-4FD6-B733-7B715552D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9DB6D3-99CD-4E18-B02C-722E52B01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68" y="978993"/>
            <a:ext cx="5365218" cy="4900014"/>
          </a:xfrm>
          <a:effectLst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Adventist Health System is a non-profit healthcare organization based in Orlando, FL.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Creation Health </a:t>
            </a:r>
            <a:r>
              <a:rPr lang="en-US" dirty="0" smtClean="0"/>
              <a:t>is Adventist </a:t>
            </a:r>
            <a:r>
              <a:rPr lang="en-US" dirty="0"/>
              <a:t>Health System’s central health message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HelloWell is the </a:t>
            </a:r>
            <a:r>
              <a:rPr lang="en-US" dirty="0" smtClean="0"/>
              <a:t>current consumer-facing application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My senior project </a:t>
            </a:r>
            <a:r>
              <a:rPr lang="en-US" dirty="0" smtClean="0"/>
              <a:t>involved </a:t>
            </a:r>
            <a:r>
              <a:rPr lang="en-US" dirty="0"/>
              <a:t>taking the information located in Creation Health and making it available </a:t>
            </a:r>
            <a:r>
              <a:rPr lang="en-US" dirty="0" smtClean="0"/>
              <a:t>to</a:t>
            </a:r>
            <a:r>
              <a:rPr lang="en-US" dirty="0" smtClean="0"/>
              <a:t> </a:t>
            </a:r>
            <a:r>
              <a:rPr lang="en-US" dirty="0"/>
              <a:t>Hello </a:t>
            </a:r>
            <a:r>
              <a:rPr lang="en-US" dirty="0" smtClean="0"/>
              <a:t>Well via an API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8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89A69AF-D57B-49B4-886C-D4A5DC19442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CABDC08D-6093-4397-92D4-54D00E2BB1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3E20AA-7F2C-4E16-8953-C22215A83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Challenges Faced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293664-A54F-424F-9231-D4CA73B09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68" y="978993"/>
            <a:ext cx="5365218" cy="4900014"/>
          </a:xfrm>
          <a:effectLst/>
        </p:spPr>
        <p:txBody>
          <a:bodyPr>
            <a:normAutofit/>
          </a:bodyPr>
          <a:lstStyle/>
          <a:p>
            <a:r>
              <a:rPr lang="en-US" dirty="0"/>
              <a:t>Working with a large organization</a:t>
            </a:r>
          </a:p>
          <a:p>
            <a:pPr lvl="1"/>
            <a:r>
              <a:rPr lang="en-US" dirty="0" smtClean="0"/>
              <a:t>Led to large logistic delays and waiting periods</a:t>
            </a:r>
          </a:p>
          <a:p>
            <a:pPr lvl="1"/>
            <a:r>
              <a:rPr lang="en-US" dirty="0" smtClean="0"/>
              <a:t>Large overhead to getting started on portions of the project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Learning vast new technologies took significant time and effort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11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89A69AF-D57B-49B4-886C-D4A5DC1944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CABDC08D-6093-4397-92D4-54D00E2BB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/>
          </a:bodyPr>
          <a:lstStyle/>
          <a:p>
            <a:r>
              <a:rPr lang="en-US" dirty="0"/>
              <a:t>Future Development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8068" y="978993"/>
            <a:ext cx="5365218" cy="4900014"/>
          </a:xfrm>
          <a:effectLst/>
        </p:spPr>
        <p:txBody>
          <a:bodyPr>
            <a:normAutofit/>
          </a:bodyPr>
          <a:lstStyle/>
          <a:p>
            <a:r>
              <a:rPr lang="en-US" dirty="0"/>
              <a:t>Possible future work for the project includes:</a:t>
            </a:r>
          </a:p>
          <a:p>
            <a:pPr lvl="1"/>
            <a:r>
              <a:rPr lang="en-US" dirty="0"/>
              <a:t>Access </a:t>
            </a:r>
            <a:r>
              <a:rPr lang="en-US" dirty="0" smtClean="0"/>
              <a:t>newly </a:t>
            </a:r>
            <a:r>
              <a:rPr lang="en-US" dirty="0"/>
              <a:t>available data in the Hello </a:t>
            </a:r>
            <a:r>
              <a:rPr lang="en-US" dirty="0" smtClean="0"/>
              <a:t>Well Web Application</a:t>
            </a:r>
          </a:p>
          <a:p>
            <a:pPr lvl="1"/>
            <a:r>
              <a:rPr lang="en-US" dirty="0" smtClean="0"/>
              <a:t>Finishing </a:t>
            </a:r>
            <a:r>
              <a:rPr lang="en-US" dirty="0" smtClean="0"/>
              <a:t>Email Notifications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67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="" xmlns:a16="http://schemas.microsoft.com/office/drawing/2014/main" id="{133F8CB7-795C-4272-9073-64D8CF97F2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a14="http://schemas.microsoft.com/office/drawing/2010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9610F818-219E-491F-887F-B078103BA2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3739895"/>
            <a:ext cx="12192000" cy="3118104"/>
          </a:xfrm>
          <a:custGeom>
            <a:avLst/>
            <a:gdLst>
              <a:gd name="connsiteX0" fmla="*/ 0 w 12192000"/>
              <a:gd name="connsiteY0" fmla="*/ 0 h 3118104"/>
              <a:gd name="connsiteX1" fmla="*/ 3676329 w 12192000"/>
              <a:gd name="connsiteY1" fmla="*/ 0 h 3118104"/>
              <a:gd name="connsiteX2" fmla="*/ 5595257 w 12192000"/>
              <a:gd name="connsiteY2" fmla="*/ 0 h 3118104"/>
              <a:gd name="connsiteX3" fmla="*/ 5672349 w 12192000"/>
              <a:gd name="connsiteY3" fmla="*/ 0 h 3118104"/>
              <a:gd name="connsiteX4" fmla="*/ 6053347 w 12192000"/>
              <a:gd name="connsiteY4" fmla="*/ 263783 h 3118104"/>
              <a:gd name="connsiteX5" fmla="*/ 6061813 w 12192000"/>
              <a:gd name="connsiteY5" fmla="*/ 266713 h 3118104"/>
              <a:gd name="connsiteX6" fmla="*/ 6074513 w 12192000"/>
              <a:gd name="connsiteY6" fmla="*/ 271110 h 3118104"/>
              <a:gd name="connsiteX7" fmla="*/ 6087212 w 12192000"/>
              <a:gd name="connsiteY7" fmla="*/ 275506 h 3118104"/>
              <a:gd name="connsiteX8" fmla="*/ 6097797 w 12192000"/>
              <a:gd name="connsiteY8" fmla="*/ 275506 h 3118104"/>
              <a:gd name="connsiteX9" fmla="*/ 6110496 w 12192000"/>
              <a:gd name="connsiteY9" fmla="*/ 275506 h 3118104"/>
              <a:gd name="connsiteX10" fmla="*/ 6121079 w 12192000"/>
              <a:gd name="connsiteY10" fmla="*/ 271110 h 3118104"/>
              <a:gd name="connsiteX11" fmla="*/ 6133779 w 12192000"/>
              <a:gd name="connsiteY11" fmla="*/ 266713 h 3118104"/>
              <a:gd name="connsiteX12" fmla="*/ 6142246 w 12192000"/>
              <a:gd name="connsiteY12" fmla="*/ 263783 h 3118104"/>
              <a:gd name="connsiteX13" fmla="*/ 6523247 w 12192000"/>
              <a:gd name="connsiteY13" fmla="*/ 0 h 3118104"/>
              <a:gd name="connsiteX14" fmla="*/ 6596743 w 12192000"/>
              <a:gd name="connsiteY14" fmla="*/ 0 h 3118104"/>
              <a:gd name="connsiteX15" fmla="*/ 12186115 w 12192000"/>
              <a:gd name="connsiteY15" fmla="*/ 0 h 3118104"/>
              <a:gd name="connsiteX16" fmla="*/ 12192000 w 12192000"/>
              <a:gd name="connsiteY16" fmla="*/ 0 h 3118104"/>
              <a:gd name="connsiteX17" fmla="*/ 12192000 w 12192000"/>
              <a:gd name="connsiteY17" fmla="*/ 3118104 h 3118104"/>
              <a:gd name="connsiteX18" fmla="*/ 7728858 w 12192000"/>
              <a:gd name="connsiteY18" fmla="*/ 3118104 h 3118104"/>
              <a:gd name="connsiteX19" fmla="*/ 6596743 w 12192000"/>
              <a:gd name="connsiteY19" fmla="*/ 3118104 h 3118104"/>
              <a:gd name="connsiteX20" fmla="*/ 5595257 w 12192000"/>
              <a:gd name="connsiteY20" fmla="*/ 3118104 h 3118104"/>
              <a:gd name="connsiteX21" fmla="*/ 2906487 w 12192000"/>
              <a:gd name="connsiteY21" fmla="*/ 3118104 h 3118104"/>
              <a:gd name="connsiteX22" fmla="*/ 0 w 12192000"/>
              <a:gd name="connsiteY22" fmla="*/ 3118104 h 311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3118104">
                <a:moveTo>
                  <a:pt x="0" y="0"/>
                </a:moveTo>
                <a:lnTo>
                  <a:pt x="3676329" y="0"/>
                </a:lnTo>
                <a:lnTo>
                  <a:pt x="5595257" y="0"/>
                </a:lnTo>
                <a:lnTo>
                  <a:pt x="5672349" y="0"/>
                </a:lnTo>
                <a:lnTo>
                  <a:pt x="6053347" y="263783"/>
                </a:lnTo>
                <a:lnTo>
                  <a:pt x="6061813" y="266713"/>
                </a:lnTo>
                <a:lnTo>
                  <a:pt x="6074513" y="271110"/>
                </a:lnTo>
                <a:lnTo>
                  <a:pt x="6087212" y="275506"/>
                </a:lnTo>
                <a:lnTo>
                  <a:pt x="6097797" y="275506"/>
                </a:lnTo>
                <a:lnTo>
                  <a:pt x="6110496" y="275506"/>
                </a:lnTo>
                <a:lnTo>
                  <a:pt x="6121079" y="271110"/>
                </a:lnTo>
                <a:lnTo>
                  <a:pt x="6133779" y="266713"/>
                </a:lnTo>
                <a:lnTo>
                  <a:pt x="6142246" y="263783"/>
                </a:lnTo>
                <a:lnTo>
                  <a:pt x="6523247" y="0"/>
                </a:lnTo>
                <a:lnTo>
                  <a:pt x="6596743" y="0"/>
                </a:lnTo>
                <a:lnTo>
                  <a:pt x="12186115" y="0"/>
                </a:lnTo>
                <a:lnTo>
                  <a:pt x="12192000" y="0"/>
                </a:lnTo>
                <a:lnTo>
                  <a:pt x="12192000" y="3118104"/>
                </a:lnTo>
                <a:lnTo>
                  <a:pt x="7728858" y="3118104"/>
                </a:lnTo>
                <a:lnTo>
                  <a:pt x="6596743" y="3118104"/>
                </a:lnTo>
                <a:lnTo>
                  <a:pt x="5595257" y="3118104"/>
                </a:lnTo>
                <a:lnTo>
                  <a:pt x="2906487" y="3118104"/>
                </a:lnTo>
                <a:lnTo>
                  <a:pt x="0" y="3118104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16">
            <a:extLst>
              <a:ext uri="{FF2B5EF4-FFF2-40B4-BE49-F238E27FC236}">
                <a16:creationId xmlns="" xmlns:a16="http://schemas.microsoft.com/office/drawing/2014/main" id="{5A086AAD-1108-41EB-A7C9-5E22CA942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10472" y="643464"/>
            <a:ext cx="7757804" cy="2817491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897" y="1184254"/>
            <a:ext cx="7247014" cy="17211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4D007A-B67C-42ED-A137-FA68BFA3E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080386"/>
            <a:ext cx="10572000" cy="13887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Contact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268361" y="5503719"/>
            <a:ext cx="9665110" cy="6194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Email: ethan.beaver@ahss.org</a:t>
            </a:r>
          </a:p>
        </p:txBody>
      </p:sp>
    </p:spTree>
    <p:extLst>
      <p:ext uri="{BB962C8B-B14F-4D97-AF65-F5344CB8AC3E}">
        <p14:creationId xmlns:p14="http://schemas.microsoft.com/office/powerpoint/2010/main" val="2323670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xmlns="" id="{53576798-7F98-4C7F-B6C7-6D41B5A7E92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D336D4B-F9C3-4167-9191-8DA896C803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xmlns="" id="{069BF0B4-2BF1-40F2-8D8E-9CFCED97D9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0" y="4672012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  <a:extLst>
            <a:ext uri="{91240B29-F687-4f45-9708-019B960494DF}">
              <a14:hiddenLine xmlns="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023FDDDE-2E98-476B-B632-82838E476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1" y="350196"/>
            <a:ext cx="7763213" cy="4095096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3DEB3DC2-6E4A-44CF-98B4-6C6333A14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3" y="5176569"/>
            <a:ext cx="4589009" cy="970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Creation Health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33ACA40-0A8B-4A32-9378-571ED4DE0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4886" y="5176569"/>
            <a:ext cx="6028400" cy="1477150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285750" indent="-285750">
              <a:lnSpc>
                <a:spcPct val="90000"/>
              </a:lnSpc>
              <a:buFont typeface="Wingdings 2" charset="2"/>
              <a:buChar char=""/>
            </a:pPr>
            <a:r>
              <a:rPr lang="en-US" sz="1500" dirty="0">
                <a:solidFill>
                  <a:srgbClr val="FEFEFE"/>
                </a:solidFill>
              </a:rPr>
              <a:t>Outdated Design</a:t>
            </a:r>
          </a:p>
          <a:p>
            <a:pPr marL="285750" indent="-285750">
              <a:lnSpc>
                <a:spcPct val="90000"/>
              </a:lnSpc>
              <a:buFont typeface="Wingdings 2" charset="2"/>
              <a:buChar char=""/>
            </a:pPr>
            <a:endParaRPr lang="en-US" sz="1500" dirty="0">
              <a:solidFill>
                <a:srgbClr val="FEFEFE"/>
              </a:solidFill>
            </a:endParaRPr>
          </a:p>
          <a:p>
            <a:pPr marL="285750" indent="-285750">
              <a:lnSpc>
                <a:spcPct val="90000"/>
              </a:lnSpc>
              <a:buFont typeface="Wingdings 2" charset="2"/>
              <a:buChar char=""/>
            </a:pPr>
            <a:r>
              <a:rPr lang="en-US" sz="1500" dirty="0">
                <a:solidFill>
                  <a:srgbClr val="FEFEFE"/>
                </a:solidFill>
              </a:rPr>
              <a:t>Not mobile-friendly</a:t>
            </a:r>
          </a:p>
          <a:p>
            <a:pPr marL="285750" indent="-285750">
              <a:lnSpc>
                <a:spcPct val="90000"/>
              </a:lnSpc>
              <a:buFont typeface="Wingdings 2" charset="2"/>
              <a:buChar char=""/>
            </a:pPr>
            <a:endParaRPr lang="en-US" sz="1500" dirty="0">
              <a:solidFill>
                <a:srgbClr val="FEFEFE"/>
              </a:solidFill>
            </a:endParaRPr>
          </a:p>
          <a:p>
            <a:pPr marL="285750" indent="-285750">
              <a:lnSpc>
                <a:spcPct val="90000"/>
              </a:lnSpc>
              <a:buFont typeface="Wingdings 2" charset="2"/>
              <a:buChar char=""/>
            </a:pPr>
            <a:r>
              <a:rPr lang="en-US" sz="1500" dirty="0">
                <a:solidFill>
                  <a:srgbClr val="FEFEFE"/>
                </a:solidFill>
              </a:rPr>
              <a:t>Low traffic</a:t>
            </a:r>
          </a:p>
        </p:txBody>
      </p:sp>
    </p:spTree>
    <p:extLst>
      <p:ext uri="{BB962C8B-B14F-4D97-AF65-F5344CB8AC3E}">
        <p14:creationId xmlns:p14="http://schemas.microsoft.com/office/powerpoint/2010/main" val="1999587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xmlns="" id="{53576798-7F98-4C7F-B6C7-6D41B5A7E92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D336D4B-F9C3-4167-9191-8DA896C803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xmlns="" id="{069BF0B4-2BF1-40F2-8D8E-9CFCED97D9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0" y="4672012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  <a:extLst>
            <a:ext uri="{91240B29-F687-4f45-9708-019B960494DF}">
              <a14:hiddenLine xmlns="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023FDDDE-2E98-476B-B632-82838E476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1" y="514350"/>
            <a:ext cx="7452021" cy="3930942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3DEB3DC2-6E4A-44CF-98B4-6C6333A14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3" y="5176569"/>
            <a:ext cx="4589009" cy="970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HelloWell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33ACA40-0A8B-4A32-9378-571ED4DE0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4886" y="5176569"/>
            <a:ext cx="6028400" cy="970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lnSpc>
                <a:spcPct val="90000"/>
              </a:lnSpc>
              <a:buFont typeface="Wingdings 2" charset="2"/>
              <a:buChar char=""/>
            </a:pPr>
            <a:r>
              <a:rPr lang="en-US" sz="1500" dirty="0">
                <a:solidFill>
                  <a:srgbClr val="FEFEFE"/>
                </a:solidFill>
              </a:rPr>
              <a:t>Current Consumer-facing application</a:t>
            </a:r>
          </a:p>
          <a:p>
            <a:pPr marL="285750" indent="-285750">
              <a:lnSpc>
                <a:spcPct val="90000"/>
              </a:lnSpc>
              <a:buFont typeface="Wingdings 2" charset="2"/>
              <a:buChar char=""/>
            </a:pPr>
            <a:endParaRPr lang="en-US" sz="1500" dirty="0">
              <a:solidFill>
                <a:srgbClr val="FEFEFE"/>
              </a:solidFill>
            </a:endParaRPr>
          </a:p>
          <a:p>
            <a:pPr marL="285750" indent="-285750">
              <a:lnSpc>
                <a:spcPct val="90000"/>
              </a:lnSpc>
              <a:buFont typeface="Wingdings 2" charset="2"/>
              <a:buChar char=""/>
            </a:pPr>
            <a:r>
              <a:rPr lang="en-US" sz="1500" dirty="0">
                <a:solidFill>
                  <a:srgbClr val="FEFEFE"/>
                </a:solidFill>
              </a:rPr>
              <a:t>No Creation Health data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xmlns="" id="{67C60D40-E654-4EC7-824A-640701875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13" y="343248"/>
            <a:ext cx="7885091" cy="4179099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456237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89A69AF-D57B-49B4-886C-D4A5DC19442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CABDC08D-6093-4397-92D4-54D00E2BB1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/>
          </a:bodyPr>
          <a:lstStyle/>
          <a:p>
            <a:r>
              <a:rPr lang="en-US" dirty="0"/>
              <a:t>Project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8068" y="978993"/>
            <a:ext cx="5365218" cy="4900014"/>
          </a:xfrm>
          <a:effectLst/>
        </p:spPr>
        <p:txBody>
          <a:bodyPr>
            <a:normAutofit/>
          </a:bodyPr>
          <a:lstStyle/>
          <a:p>
            <a:r>
              <a:rPr lang="en-US" dirty="0" smtClean="0"/>
              <a:t>Take the </a:t>
            </a:r>
            <a:r>
              <a:rPr lang="en-US" dirty="0"/>
              <a:t>content from Creation Health and make it available </a:t>
            </a:r>
            <a:r>
              <a:rPr lang="en-US" dirty="0" smtClean="0"/>
              <a:t>to</a:t>
            </a:r>
            <a:r>
              <a:rPr lang="en-US" dirty="0" smtClean="0"/>
              <a:t> </a:t>
            </a:r>
            <a:r>
              <a:rPr lang="en-US" dirty="0"/>
              <a:t>Hello </a:t>
            </a:r>
            <a:r>
              <a:rPr lang="en-US" dirty="0" smtClean="0"/>
              <a:t>Well via an API.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Migrating </a:t>
            </a:r>
            <a:r>
              <a:rPr lang="en-US" dirty="0"/>
              <a:t>the data from Creation </a:t>
            </a:r>
            <a:r>
              <a:rPr lang="en-US" dirty="0" smtClean="0"/>
              <a:t>Health</a:t>
            </a:r>
          </a:p>
          <a:p>
            <a:pPr lvl="1"/>
            <a:r>
              <a:rPr lang="en-US" dirty="0" smtClean="0"/>
              <a:t>Move to dynamic format, in a database</a:t>
            </a:r>
          </a:p>
          <a:p>
            <a:pPr lvl="1"/>
            <a:r>
              <a:rPr lang="en-US" dirty="0" smtClean="0"/>
              <a:t>Usable by Hello Well</a:t>
            </a:r>
          </a:p>
          <a:p>
            <a:pPr lvl="1"/>
            <a:r>
              <a:rPr lang="en-US" dirty="0" smtClean="0"/>
              <a:t>Accessible by users</a:t>
            </a:r>
          </a:p>
          <a:p>
            <a:endParaRPr lang="en-US" dirty="0"/>
          </a:p>
          <a:p>
            <a:r>
              <a:rPr lang="en-US" dirty="0" smtClean="0"/>
              <a:t>Users </a:t>
            </a:r>
            <a:r>
              <a:rPr lang="en-US" dirty="0"/>
              <a:t>can register to receive Creation Health tips and advice at scheduled </a:t>
            </a:r>
            <a:r>
              <a:rPr lang="en-US" dirty="0" smtClean="0"/>
              <a:t>intervals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7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8330CB-AC67-4AEC-8ED3-FCB822C54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 &amp; Project Overview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702590-CDA1-4FAA-8EDA-0E4D4BAD9E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 Goals and Criteria</a:t>
            </a:r>
          </a:p>
        </p:txBody>
      </p:sp>
    </p:spTree>
    <p:extLst>
      <p:ext uri="{BB962C8B-B14F-4D97-AF65-F5344CB8AC3E}">
        <p14:creationId xmlns:p14="http://schemas.microsoft.com/office/powerpoint/2010/main" val="131306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CA9AC7-9514-4C28-AF21-FB33B56E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447188"/>
            <a:ext cx="11547987" cy="970450"/>
          </a:xfrm>
        </p:spPr>
        <p:txBody>
          <a:bodyPr/>
          <a:lstStyle/>
          <a:p>
            <a:r>
              <a:rPr lang="en-US" dirty="0" smtClean="0"/>
              <a:t>Part 1: </a:t>
            </a:r>
            <a:r>
              <a:rPr lang="en-US" smtClean="0"/>
              <a:t>Database Creation and </a:t>
            </a:r>
            <a:r>
              <a:rPr lang="en-US"/>
              <a:t>D</a:t>
            </a:r>
            <a:r>
              <a:rPr lang="en-US" smtClean="0"/>
              <a:t>ata Migration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319E6D-EF30-401A-976F-B80EC5E32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Obtained </a:t>
            </a:r>
            <a:r>
              <a:rPr lang="en-US" dirty="0"/>
              <a:t>existing Creation Health Data</a:t>
            </a:r>
          </a:p>
          <a:p>
            <a:endParaRPr lang="en-US" dirty="0"/>
          </a:p>
          <a:p>
            <a:r>
              <a:rPr lang="en-US" dirty="0" smtClean="0"/>
              <a:t>Extended </a:t>
            </a:r>
            <a:r>
              <a:rPr lang="en-US" dirty="0"/>
              <a:t>existing HelloWell database to hold Creation Health information</a:t>
            </a:r>
          </a:p>
          <a:p>
            <a:endParaRPr lang="en-US" dirty="0"/>
          </a:p>
          <a:p>
            <a:r>
              <a:rPr lang="en-US" dirty="0" smtClean="0"/>
              <a:t>Migrated </a:t>
            </a:r>
            <a:r>
              <a:rPr lang="en-US" dirty="0"/>
              <a:t>data into the newly extended database</a:t>
            </a:r>
          </a:p>
          <a:p>
            <a:endParaRPr lang="en-US" dirty="0"/>
          </a:p>
          <a:p>
            <a:r>
              <a:rPr lang="en-US" dirty="0" smtClean="0"/>
              <a:t>Created Database representations for subscription-related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0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CA9AC7-9514-4C28-AF21-FB33B56E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42" y="447188"/>
            <a:ext cx="11020926" cy="970450"/>
          </a:xfrm>
        </p:spPr>
        <p:txBody>
          <a:bodyPr/>
          <a:lstStyle/>
          <a:p>
            <a:r>
              <a:rPr lang="en-US" dirty="0" smtClean="0"/>
              <a:t>Part 2: API Creation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319E6D-EF30-401A-976F-B80EC5E32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Made Creation Health information accessible via API endpoints</a:t>
            </a:r>
          </a:p>
          <a:p>
            <a:endParaRPr lang="en-US" dirty="0" smtClean="0"/>
          </a:p>
          <a:p>
            <a:r>
              <a:rPr lang="en-US" dirty="0" smtClean="0"/>
              <a:t>Provided </a:t>
            </a:r>
            <a:r>
              <a:rPr lang="en-US" dirty="0"/>
              <a:t>the ability to receive </a:t>
            </a:r>
            <a:r>
              <a:rPr lang="en-US" dirty="0" smtClean="0"/>
              <a:t>health </a:t>
            </a:r>
            <a:r>
              <a:rPr lang="en-US" dirty="0"/>
              <a:t>tips via </a:t>
            </a:r>
            <a:r>
              <a:rPr lang="en-US" dirty="0" smtClean="0"/>
              <a:t>email notifications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Gave </a:t>
            </a:r>
            <a:r>
              <a:rPr lang="en-US" dirty="0"/>
              <a:t>the option to choose the frequency of these notifications</a:t>
            </a:r>
          </a:p>
        </p:txBody>
      </p:sp>
    </p:spTree>
    <p:extLst>
      <p:ext uri="{BB962C8B-B14F-4D97-AF65-F5344CB8AC3E}">
        <p14:creationId xmlns:p14="http://schemas.microsoft.com/office/powerpoint/2010/main" val="156245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3: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Added Unit Testing </a:t>
            </a:r>
            <a:r>
              <a:rPr lang="en-US" dirty="0" smtClean="0"/>
              <a:t>for </a:t>
            </a:r>
            <a:r>
              <a:rPr lang="en-US" dirty="0" smtClean="0"/>
              <a:t>API functionality</a:t>
            </a:r>
          </a:p>
          <a:p>
            <a:endParaRPr lang="en-US" dirty="0"/>
          </a:p>
          <a:p>
            <a:r>
              <a:rPr lang="en-US" dirty="0" smtClean="0"/>
              <a:t>Implemented Unit Testing into Integration Testing and Continuous Integration 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5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3679</TotalTime>
  <Words>373</Words>
  <Application>Microsoft Macintosh PowerPoint</Application>
  <PresentationFormat>Widescreen</PresentationFormat>
  <Paragraphs>94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Century Gothic</vt:lpstr>
      <vt:lpstr>Wingdings 2</vt:lpstr>
      <vt:lpstr>Quotable</vt:lpstr>
      <vt:lpstr>Senior Project: Creation Health Integration</vt:lpstr>
      <vt:lpstr>Background</vt:lpstr>
      <vt:lpstr>Creation Health</vt:lpstr>
      <vt:lpstr>HelloWell</vt:lpstr>
      <vt:lpstr>Project Description</vt:lpstr>
      <vt:lpstr>System Design &amp; Project Overview</vt:lpstr>
      <vt:lpstr>Part 1: Database Creation and Data Migration</vt:lpstr>
      <vt:lpstr>Part 2: API Creation</vt:lpstr>
      <vt:lpstr>Part 3: Testing</vt:lpstr>
      <vt:lpstr>Project Design Specifics</vt:lpstr>
      <vt:lpstr>Data Flow</vt:lpstr>
      <vt:lpstr>Database Structure</vt:lpstr>
      <vt:lpstr>API Structure</vt:lpstr>
      <vt:lpstr>API Endpoint Design</vt:lpstr>
      <vt:lpstr>API Endpoint Design</vt:lpstr>
      <vt:lpstr>Testing</vt:lpstr>
      <vt:lpstr>Demonstration</vt:lpstr>
      <vt:lpstr>Review of Tools</vt:lpstr>
      <vt:lpstr>Tools Used</vt:lpstr>
      <vt:lpstr>Challenges Faced</vt:lpstr>
      <vt:lpstr>Future Development Opportunities</vt:lpstr>
      <vt:lpstr>Contact Information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Ethan Beaver</dc:creator>
  <cp:lastModifiedBy>Ethan Beaver</cp:lastModifiedBy>
  <cp:revision>37</cp:revision>
  <dcterms:created xsi:type="dcterms:W3CDTF">2017-12-12T07:39:28Z</dcterms:created>
  <dcterms:modified xsi:type="dcterms:W3CDTF">2018-06-05T23:33:52Z</dcterms:modified>
</cp:coreProperties>
</file>